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58" r:id="rId3"/>
    <p:sldId id="259" r:id="rId4"/>
    <p:sldId id="262" r:id="rId5"/>
    <p:sldId id="263" r:id="rId6"/>
    <p:sldId id="260" r:id="rId7"/>
    <p:sldId id="261" r:id="rId8"/>
    <p:sldId id="257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2010 Expenditures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Sponsored Research</c:v>
                </c:pt>
                <c:pt idx="1">
                  <c:v>Instruction and Unsponsored Research</c:v>
                </c:pt>
                <c:pt idx="2">
                  <c:v>General and Administrative</c:v>
                </c:pt>
                <c:pt idx="3">
                  <c:v>Auxiliary Enterprises</c:v>
                </c:pt>
                <c:pt idx="4">
                  <c:v>Alumni Association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50</c:v>
                </c:pt>
                <c:pt idx="1">
                  <c:v>26.7</c:v>
                </c:pt>
                <c:pt idx="2">
                  <c:v>18.399999999999999</c:v>
                </c:pt>
                <c:pt idx="3">
                  <c:v>4.4000000000000004</c:v>
                </c:pt>
                <c:pt idx="4">
                  <c:v>0.5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5591663330219341"/>
          <c:y val="0"/>
          <c:w val="0.32713421415543398"/>
          <c:h val="1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Research Revenues - Lincoln Laboratory</c:v>
                </c:pt>
                <c:pt idx="1">
                  <c:v>Research Revenues - Campus</c:v>
                </c:pt>
                <c:pt idx="2">
                  <c:v>Investment Return to Operations</c:v>
                </c:pt>
                <c:pt idx="3">
                  <c:v>Other Operations Revenue</c:v>
                </c:pt>
                <c:pt idx="4">
                  <c:v>Tuition, Net of Discount</c:v>
                </c:pt>
                <c:pt idx="5">
                  <c:v>Gifts and Bequests for Operations</c:v>
                </c:pt>
                <c:pt idx="6">
                  <c:v>Auxiliary Enterprises</c:v>
                </c:pt>
                <c:pt idx="7">
                  <c:v>Research Revenues - Singapore MIT Alliance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28</c:v>
                </c:pt>
                <c:pt idx="1">
                  <c:v>23</c:v>
                </c:pt>
                <c:pt idx="2">
                  <c:v>21</c:v>
                </c:pt>
                <c:pt idx="3">
                  <c:v>11</c:v>
                </c:pt>
                <c:pt idx="4">
                  <c:v>9</c:v>
                </c:pt>
                <c:pt idx="5">
                  <c:v>4</c:v>
                </c:pt>
                <c:pt idx="6">
                  <c:v>4</c:v>
                </c:pt>
                <c:pt idx="7">
                  <c:v>1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5814177833034049"/>
          <c:y val="0.125"/>
          <c:w val="0.32431436202053704"/>
          <c:h val="0.87500000000000011"/>
        </c:manualLayout>
      </c:layout>
      <c:txPr>
        <a:bodyPr/>
        <a:lstStyle/>
        <a:p>
          <a:pPr>
            <a:defRPr sz="1200" baseline="0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DC8304-F181-4DEB-9E4C-D7F361CA6703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63E94-53D0-46D6-9839-D43E77928D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E6DC48A-2A17-41E5-8D8B-79C575DEBFB5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James Hinten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3FC423-F1AD-49F2-9E7E-B90FB86DB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F176E-368A-4D82-9F0F-8C5AD310AD0F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Hinten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C423-F1AD-49F2-9E7E-B90FB86DB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A198881-1163-4B93-86A8-9688AE823465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James Hinten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13FC423-F1AD-49F2-9E7E-B90FB86DB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B7114-1BCD-48DF-81D8-CDC3D0405AED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Hinten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3FC423-F1AD-49F2-9E7E-B90FB86DB2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14DD3-9FE8-4BC5-8CA5-F354B3B59EA2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13FC423-F1AD-49F2-9E7E-B90FB86DB2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James Hinten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42F3E20-5109-408C-BBFE-1C00A19E1F03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13FC423-F1AD-49F2-9E7E-B90FB86DB2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James Hinten</a:t>
            </a:r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FED85C4-7A05-4582-89FA-B8B8D2997FA8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13FC423-F1AD-49F2-9E7E-B90FB86DB2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James Hinten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9F286-1A55-40E0-843A-858E8352DF0D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Hinten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3FC423-F1AD-49F2-9E7E-B90FB86DB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86E7-CBD5-4FBE-A8CD-F64F3B5302CC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Hinten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3FC423-F1AD-49F2-9E7E-B90FB86DB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0C8F-267F-48A9-8C05-B83D467967F5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Hinten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3FC423-F1AD-49F2-9E7E-B90FB86DB2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ACA386A-5A26-4099-8D8C-53A1A2E9C188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13FC423-F1AD-49F2-9E7E-B90FB86DB2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James Hinten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E89D9D4-3720-49B9-8ABB-4B710969A5A0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James Hinten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13FC423-F1AD-49F2-9E7E-B90FB86DB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ipe/>
  </p:transition>
  <p:hf sldNum="0" hd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Massachusetts Institute of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James Hinten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E9D9-BFF5-4A13-99F0-01B3735ABD8F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Hinten</a:t>
            </a:r>
            <a:endParaRPr lang="en-US"/>
          </a:p>
        </p:txBody>
      </p:sp>
      <p:pic>
        <p:nvPicPr>
          <p:cNvPr id="6" name="Picture 5" descr="DSCN24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27000" y="4140200"/>
            <a:ext cx="2032000" cy="1524000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Libraries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B7114-1BCD-48DF-81D8-CDC3D0405AED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James Hinten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Contain more than three million print volumes and electronic books along with three million other items including microforms, maps, images, and more.</a:t>
            </a:r>
          </a:p>
          <a:p>
            <a:r>
              <a:rPr lang="en-US" dirty="0" smtClean="0"/>
              <a:t>Study places are available 24/7.</a:t>
            </a:r>
          </a:p>
          <a:p>
            <a:r>
              <a:rPr lang="en-US" dirty="0" smtClean="0"/>
              <a:t>The libraries also manage </a:t>
            </a:r>
            <a:r>
              <a:rPr lang="en-US" dirty="0" err="1" smtClean="0"/>
              <a:t>DSpace@MIT</a:t>
            </a:r>
            <a:r>
              <a:rPr lang="en-US" dirty="0" smtClean="0"/>
              <a:t>, a digital repository that captures, preserves, and shares MIT’s intellectual output with the world.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Information: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B7114-1BCD-48DF-81D8-CDC3D0405AED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Hinten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http://web.mit.edu/</a:t>
            </a:r>
            <a:endParaRPr lang="en-US"/>
          </a:p>
        </p:txBody>
      </p:sp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Degrees Offered at MIT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85C4-7A05-4582-89FA-B8B8D2997FA8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James Hinten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Bachelor of Science (SB)</a:t>
            </a:r>
          </a:p>
          <a:p>
            <a:r>
              <a:rPr lang="en-US" dirty="0" smtClean="0"/>
              <a:t>Master of Architecture (</a:t>
            </a:r>
            <a:r>
              <a:rPr lang="en-US" dirty="0" err="1" smtClean="0"/>
              <a:t>MArch</a:t>
            </a:r>
            <a:r>
              <a:rPr lang="en-US" dirty="0" smtClean="0"/>
              <a:t>)</a:t>
            </a:r>
          </a:p>
          <a:p>
            <a:r>
              <a:rPr lang="en-US" dirty="0" smtClean="0"/>
              <a:t>Master of Business Administration (MBA)</a:t>
            </a:r>
          </a:p>
          <a:p>
            <a:r>
              <a:rPr lang="en-US" dirty="0" smtClean="0"/>
              <a:t>Master in City Planning (MCP)</a:t>
            </a:r>
          </a:p>
          <a:p>
            <a:r>
              <a:rPr lang="en-US" dirty="0" smtClean="0"/>
              <a:t>Master of Engineering (</a:t>
            </a:r>
            <a:r>
              <a:rPr lang="en-US" dirty="0" err="1" smtClean="0"/>
              <a:t>MEng</a:t>
            </a:r>
            <a:r>
              <a:rPr lang="en-US" dirty="0" smtClean="0"/>
              <a:t>)</a:t>
            </a:r>
          </a:p>
          <a:p>
            <a:r>
              <a:rPr lang="en-US" dirty="0" smtClean="0"/>
              <a:t>Master of Finance (</a:t>
            </a:r>
            <a:r>
              <a:rPr lang="en-US" dirty="0" err="1" smtClean="0"/>
              <a:t>MFin</a:t>
            </a:r>
            <a:r>
              <a:rPr lang="en-US" dirty="0" smtClean="0"/>
              <a:t>)</a:t>
            </a:r>
          </a:p>
          <a:p>
            <a:r>
              <a:rPr lang="en-US" dirty="0" smtClean="0"/>
              <a:t>Master of Science (SM)</a:t>
            </a:r>
          </a:p>
          <a:p>
            <a:r>
              <a:rPr lang="en-US" dirty="0" smtClean="0"/>
              <a:t>Engineer</a:t>
            </a:r>
          </a:p>
          <a:p>
            <a:r>
              <a:rPr lang="en-US" dirty="0" smtClean="0"/>
              <a:t>Doctor of Philosophy (PhD)</a:t>
            </a:r>
          </a:p>
          <a:p>
            <a:r>
              <a:rPr lang="en-US" dirty="0" smtClean="0"/>
              <a:t>Doctor of Science (ScD)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Accomplishments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85C4-7A05-4582-89FA-B8B8D2997FA8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Hinten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Achieving the first chemical synthesis of penicillin and Vitamin A</a:t>
            </a:r>
          </a:p>
          <a:p>
            <a:r>
              <a:rPr lang="en-US" dirty="0" smtClean="0"/>
              <a:t>Developing inertial guidance systems</a:t>
            </a:r>
          </a:p>
          <a:p>
            <a:r>
              <a:rPr lang="en-US" dirty="0" smtClean="0"/>
              <a:t>Creating standard techniques for processing gasoline</a:t>
            </a:r>
          </a:p>
          <a:p>
            <a:r>
              <a:rPr lang="en-US" dirty="0" smtClean="0"/>
              <a:t>Pioneering high-speed photography</a:t>
            </a:r>
          </a:p>
          <a:p>
            <a:r>
              <a:rPr lang="en-US" dirty="0" smtClean="0"/>
              <a:t>Engineering practical microwave radar</a:t>
            </a:r>
          </a:p>
          <a:p>
            <a:r>
              <a:rPr lang="en-US" dirty="0" smtClean="0"/>
              <a:t>Building the magnetic core memory that made digital computers possible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Admission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B7114-1BCD-48DF-81D8-CDC3D0405AED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Hinten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Admission is based on academic achievement, strong personal qualifications, and outstanding interests.</a:t>
            </a:r>
          </a:p>
          <a:p>
            <a:r>
              <a:rPr lang="en-US" dirty="0" smtClean="0"/>
              <a:t>Only 10% of candidates are admitted.</a:t>
            </a:r>
          </a:p>
          <a:p>
            <a:r>
              <a:rPr lang="en-US" dirty="0" smtClean="0"/>
              <a:t>62.5% of students registered in advanced degree programs.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Tutition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B7114-1BCD-48DF-81D8-CDC3D0405AED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Hinten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Nine months’ tuition and fees are $39,212.</a:t>
            </a:r>
          </a:p>
          <a:p>
            <a:r>
              <a:rPr lang="en-US" dirty="0" smtClean="0"/>
              <a:t>Additional room and board is approximately $11,234</a:t>
            </a:r>
          </a:p>
          <a:p>
            <a:r>
              <a:rPr lang="en-US" dirty="0" smtClean="0"/>
              <a:t>Books and personal expenses total $2,764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Campus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85C4-7A05-4582-89FA-B8B8D2997FA8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Hinten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Spans 168 acres, with buildings designed by W. Welles Bosworth</a:t>
            </a:r>
            <a:endParaRPr lang="en-US" dirty="0"/>
          </a:p>
        </p:txBody>
      </p:sp>
      <p:pic>
        <p:nvPicPr>
          <p:cNvPr id="1026" name="Picture 2" descr="http://www.uvm.edu/~envprog/news/bitnotes/bnotes08-09/m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514600"/>
            <a:ext cx="4495800" cy="2997201"/>
          </a:xfrm>
          <a:prstGeom prst="rect">
            <a:avLst/>
          </a:prstGeom>
          <a:noFill/>
        </p:spPr>
      </p:pic>
      <p:pic>
        <p:nvPicPr>
          <p:cNvPr id="1028" name="Picture 4" descr="http://people.csail.mit.edu/dhlin/img/mit_build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886200"/>
            <a:ext cx="3124200" cy="234315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  <p:sndAc>
      <p:stSnd>
        <p:snd r:embed="rId2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Faculty and Staff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B7114-1BCD-48DF-81D8-CDC3D0405AED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Hinten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MIT employs about 10,485 individuals.</a:t>
            </a:r>
          </a:p>
          <a:p>
            <a:r>
              <a:rPr lang="en-US" dirty="0" smtClean="0"/>
              <a:t>Sixty current members belong to the National Academy of Engineering…</a:t>
            </a:r>
          </a:p>
          <a:p>
            <a:r>
              <a:rPr lang="en-US" dirty="0" smtClean="0"/>
              <a:t>Seventy-six present and former members have won the Nobel Prize…</a:t>
            </a:r>
          </a:p>
          <a:p>
            <a:r>
              <a:rPr lang="en-US" dirty="0" smtClean="0"/>
              <a:t>Thirty-five have received the National Medal of Science…</a:t>
            </a:r>
          </a:p>
          <a:p>
            <a:r>
              <a:rPr lang="en-US" dirty="0" smtClean="0"/>
              <a:t>… And three have been awarded the Kyoto Prize.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Data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2"/>
          </p:nvPr>
        </p:nvGraphicFramePr>
        <p:xfrm>
          <a:off x="0" y="2209800"/>
          <a:ext cx="4495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ontent Placeholder 9"/>
          <p:cNvGraphicFramePr>
            <a:graphicFrameLocks noGrp="1"/>
          </p:cNvGraphicFramePr>
          <p:nvPr>
            <p:ph sz="quarter" idx="4"/>
          </p:nvPr>
        </p:nvGraphicFramePr>
        <p:xfrm>
          <a:off x="4724400" y="1524000"/>
          <a:ext cx="44196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FFB7114-1BCD-48DF-81D8-CDC3D0405AED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James Hinten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"/>
          </p:nvPr>
        </p:nvSpPr>
        <p:spPr>
          <a:xfrm>
            <a:off x="152400" y="1524000"/>
            <a:ext cx="3886200" cy="640080"/>
          </a:xfrm>
        </p:spPr>
        <p:txBody>
          <a:bodyPr/>
          <a:lstStyle/>
          <a:p>
            <a:pPr algn="ctr"/>
            <a:r>
              <a:rPr lang="en-US" dirty="0" smtClean="0"/>
              <a:t>2010 Expenditures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5029200" y="1524000"/>
            <a:ext cx="2438400" cy="64008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/>
              <a:t>2010</a:t>
            </a:r>
          </a:p>
          <a:p>
            <a:pPr algn="ctr"/>
            <a:r>
              <a:rPr lang="en-US" dirty="0" smtClean="0"/>
              <a:t>Operating Revenues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Environment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B7114-1BCD-48DF-81D8-CDC3D0405AED}" type="datetime1">
              <a:rPr lang="en-US" smtClean="0"/>
              <a:pPr/>
              <a:t>5/24/2011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James Hinten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Institutional internet access points provide a transfer speed of 10 Gigabits per second.</a:t>
            </a:r>
          </a:p>
          <a:p>
            <a:r>
              <a:rPr lang="en-US" dirty="0" smtClean="0"/>
              <a:t>Wi-Fi is available across all of the campus.</a:t>
            </a:r>
          </a:p>
          <a:p>
            <a:r>
              <a:rPr lang="en-US" dirty="0" smtClean="0"/>
              <a:t>Support for high-performance research computers and VoIP telephone systems are also provided.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138</TotalTime>
  <Words>371</Words>
  <Application>Microsoft Office PowerPoint</Application>
  <PresentationFormat>On-screen Show (4:3)</PresentationFormat>
  <Paragraphs>72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Massachusetts Institute of Technology</vt:lpstr>
      <vt:lpstr>Degrees Offered at MIT</vt:lpstr>
      <vt:lpstr>Historical Accomplishments</vt:lpstr>
      <vt:lpstr>Admission</vt:lpstr>
      <vt:lpstr>Tutition</vt:lpstr>
      <vt:lpstr>Campus</vt:lpstr>
      <vt:lpstr>Faculty and Staff</vt:lpstr>
      <vt:lpstr>Financial Data</vt:lpstr>
      <vt:lpstr>Computing Environment</vt:lpstr>
      <vt:lpstr>Libraries</vt:lpstr>
      <vt:lpstr>More Information:</vt:lpstr>
    </vt:vector>
  </TitlesOfParts>
  <Company>Tulsa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Massachusetts Institute of Technology</dc:title>
  <dc:creator>edpstudent</dc:creator>
  <cp:lastModifiedBy>edpstudent</cp:lastModifiedBy>
  <cp:revision>15</cp:revision>
  <dcterms:created xsi:type="dcterms:W3CDTF">2011-05-20T18:19:42Z</dcterms:created>
  <dcterms:modified xsi:type="dcterms:W3CDTF">2011-05-24T19:07:22Z</dcterms:modified>
</cp:coreProperties>
</file>